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8" r:id="rId7"/>
    <p:sldId id="260" r:id="rId8"/>
    <p:sldId id="271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1"/>
    <p:restoredTop sz="96547"/>
  </p:normalViewPr>
  <p:slideViewPr>
    <p:cSldViewPr snapToGrid="0">
      <p:cViewPr varScale="1">
        <p:scale>
          <a:sx n="108" d="100"/>
          <a:sy n="108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11A1B8-2ABE-46BC-B879-88183037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14E62-85EA-4D11-AC5E-0FAC075A2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4FC595-3AA6-4941-8289-DA716C344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60B769-6E7D-4335-BCAD-5AC4991C8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40AA0-4D6E-40FF-83A3-B23F3471A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172DA-2BBA-4CE7-A624-D5DD13F1A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631134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E0FE479-12D4-AA51-BCC9-658938737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2" r="8010" b="-4"/>
          <a:stretch/>
        </p:blipFill>
        <p:spPr>
          <a:xfrm>
            <a:off x="7321620" y="10"/>
            <a:ext cx="4066046" cy="26080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346B345-253E-2F0D-C922-C5C10DED0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4533194" cy="2268559"/>
          </a:xfrm>
        </p:spPr>
        <p:txBody>
          <a:bodyPr>
            <a:normAutofit/>
          </a:bodyPr>
          <a:lstStyle/>
          <a:p>
            <a:r>
              <a:rPr lang="tr-TR" dirty="0" err="1"/>
              <a:t>MusicListify</a:t>
            </a:r>
            <a:br>
              <a:rPr lang="tr-TR" sz="3800" dirty="0"/>
            </a:br>
            <a:br>
              <a:rPr lang="tr-TR" sz="3800" dirty="0"/>
            </a:br>
            <a:r>
              <a:rPr lang="tr-TR" sz="2000" dirty="0"/>
              <a:t>Data </a:t>
            </a:r>
            <a:r>
              <a:rPr lang="tr-TR" sz="2000" dirty="0" err="1"/>
              <a:t>Science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good</a:t>
            </a:r>
            <a:r>
              <a:rPr lang="tr-TR" sz="2000" dirty="0"/>
              <a:t> </a:t>
            </a:r>
            <a:r>
              <a:rPr lang="tr-TR" sz="2000" dirty="0" err="1"/>
              <a:t>taste</a:t>
            </a:r>
            <a:r>
              <a:rPr lang="tr-TR" sz="2000" dirty="0"/>
              <a:t> of </a:t>
            </a:r>
            <a:r>
              <a:rPr lang="tr-TR" sz="2000" dirty="0" err="1"/>
              <a:t>music</a:t>
            </a:r>
            <a:endParaRPr lang="tr-TR" sz="20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97C221B-4C15-1201-3579-3FDFE922C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8266" y="4481601"/>
            <a:ext cx="4378091" cy="1160213"/>
          </a:xfrm>
        </p:spPr>
        <p:txBody>
          <a:bodyPr>
            <a:normAutofit fontScale="85000" lnSpcReduction="20000"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Buğrahan Eroğlu 30631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AEB971C-AAAE-B5EE-4508-C90041C57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6" r="2152"/>
          <a:stretch/>
        </p:blipFill>
        <p:spPr>
          <a:xfrm>
            <a:off x="7321620" y="2611592"/>
            <a:ext cx="4066046" cy="42464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9688E19-8F2A-4993-8334-5A50CEAB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0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653E47-05B0-FA79-850D-FC0B8E36A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Visualization</a:t>
            </a:r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 descr="metin, çizgi, öykü gelişim çizgisi; kumpas; grafiğini çıkarma, yazı tipi içeren bir resim&#10;&#10;Açıklama otomatik olarak oluşturuldu">
            <a:extLst>
              <a:ext uri="{FF2B5EF4-FFF2-40B4-BE49-F238E27FC236}">
                <a16:creationId xmlns:a16="http://schemas.microsoft.com/office/drawing/2014/main" id="{AD9808D3-EB21-DDD3-F9D6-2C34DCD50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76" y="1885285"/>
            <a:ext cx="7796212" cy="3696044"/>
          </a:xfrm>
        </p:spPr>
      </p:pic>
    </p:spTree>
    <p:extLst>
      <p:ext uri="{BB962C8B-B14F-4D97-AF65-F5344CB8AC3E}">
        <p14:creationId xmlns:p14="http://schemas.microsoft.com/office/powerpoint/2010/main" val="25548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F4E43B0-4B5C-F0A6-E7CE-F5336870E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Pie chart</a:t>
            </a:r>
            <a:br>
              <a:rPr lang="en-US" sz="3200"/>
            </a:br>
            <a:endParaRPr lang="en-US" sz="3200"/>
          </a:p>
        </p:txBody>
      </p:sp>
      <p:pic>
        <p:nvPicPr>
          <p:cNvPr id="5" name="İçerik Yer Tutucusu 4" descr="metin, diyagram, ekran görüntüsü, daire içeren bir resim&#10;&#10;Açıklama otomatik olarak oluşturuldu">
            <a:extLst>
              <a:ext uri="{FF2B5EF4-FFF2-40B4-BE49-F238E27FC236}">
                <a16:creationId xmlns:a16="http://schemas.microsoft.com/office/drawing/2014/main" id="{7FFC63CC-6810-8E92-1D90-C4ECF7323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7489EB-355C-4170-8C70-5CDD42EFD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25">
            <a:extLst>
              <a:ext uri="{FF2B5EF4-FFF2-40B4-BE49-F238E27FC236}">
                <a16:creationId xmlns:a16="http://schemas.microsoft.com/office/drawing/2014/main" id="{521CC0F3-7B68-4C9C-999A-74F8925C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27">
            <a:extLst>
              <a:ext uri="{FF2B5EF4-FFF2-40B4-BE49-F238E27FC236}">
                <a16:creationId xmlns:a16="http://schemas.microsoft.com/office/drawing/2014/main" id="{3EB18ECF-1C11-48BB-8C2B-DC5532A9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29">
            <a:extLst>
              <a:ext uri="{FF2B5EF4-FFF2-40B4-BE49-F238E27FC236}">
                <a16:creationId xmlns:a16="http://schemas.microsoft.com/office/drawing/2014/main" id="{D8887E40-5A0B-4897-80F0-0BAFAAB61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92E3B1B6-DAAA-408B-A99C-2A7EE040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7A72B882-D016-4849-AF04-88E39D13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9C2DE70-D08C-3711-CE07-FBA887BF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Bar chart</a:t>
            </a:r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41FF9E96-6955-4599-A2D0-1FF57939C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çizgi, renklilik, yazı tipi içeren bir resim&#10;&#10;Açıklama otomatik olarak oluşturuldu">
            <a:extLst>
              <a:ext uri="{FF2B5EF4-FFF2-40B4-BE49-F238E27FC236}">
                <a16:creationId xmlns:a16="http://schemas.microsoft.com/office/drawing/2014/main" id="{8FB2D21D-B52D-8921-82CA-F456B89DA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46135" y="972646"/>
            <a:ext cx="6088236" cy="2648383"/>
          </a:xfrm>
          <a:prstGeom prst="rect">
            <a:avLst/>
          </a:prstGeom>
          <a:ln>
            <a:noFill/>
          </a:ln>
        </p:spPr>
      </p:pic>
      <p:sp>
        <p:nvSpPr>
          <p:cNvPr id="48" name="Rectangle 37">
            <a:extLst>
              <a:ext uri="{FF2B5EF4-FFF2-40B4-BE49-F238E27FC236}">
                <a16:creationId xmlns:a16="http://schemas.microsoft.com/office/drawing/2014/main" id="{A15CFF31-2A56-4E24-9263-DC434214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8907EB-52AA-4516-BC6A-7861CE07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3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D97D60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ekran görüntüsü, metin, renklilik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1FCAD573-46AC-9882-B589-18FBB6070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7343" y="643467"/>
            <a:ext cx="86373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8297DE-967B-7303-520A-0CE1C840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Heatmap</a:t>
            </a:r>
            <a:endParaRPr lang="tr-TR" dirty="0"/>
          </a:p>
        </p:txBody>
      </p:sp>
      <p:pic>
        <p:nvPicPr>
          <p:cNvPr id="5" name="İçerik Yer Tutucusu 4" descr="metin, ekran görüntüsü, kare, çizgi içeren bir resim&#10;&#10;Açıklama otomatik olarak oluşturuldu">
            <a:extLst>
              <a:ext uri="{FF2B5EF4-FFF2-40B4-BE49-F238E27FC236}">
                <a16:creationId xmlns:a16="http://schemas.microsoft.com/office/drawing/2014/main" id="{9CBD4F47-7096-B782-4F87-A35BCBC94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331" y="1680519"/>
            <a:ext cx="6469815" cy="4369425"/>
          </a:xfrm>
        </p:spPr>
      </p:pic>
    </p:spTree>
    <p:extLst>
      <p:ext uri="{BB962C8B-B14F-4D97-AF65-F5344CB8AC3E}">
        <p14:creationId xmlns:p14="http://schemas.microsoft.com/office/powerpoint/2010/main" val="276495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çizgi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5E7944D9-F602-09C9-659E-CEFBA5BB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163" y="1468134"/>
            <a:ext cx="8058943" cy="3921731"/>
          </a:xfrm>
        </p:spPr>
      </p:pic>
    </p:spTree>
    <p:extLst>
      <p:ext uri="{BB962C8B-B14F-4D97-AF65-F5344CB8AC3E}">
        <p14:creationId xmlns:p14="http://schemas.microsoft.com/office/powerpoint/2010/main" val="272879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186">
            <a:extLst>
              <a:ext uri="{FF2B5EF4-FFF2-40B4-BE49-F238E27FC236}">
                <a16:creationId xmlns:a16="http://schemas.microsoft.com/office/drawing/2014/main" id="{131B3231-1C4D-4AB4-AB8B-D39CCC39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Picture 188">
            <a:extLst>
              <a:ext uri="{FF2B5EF4-FFF2-40B4-BE49-F238E27FC236}">
                <a16:creationId xmlns:a16="http://schemas.microsoft.com/office/drawing/2014/main" id="{1A82619F-6BBD-4913-A4EA-27A2A01F2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08" name="Picture 190">
            <a:extLst>
              <a:ext uri="{FF2B5EF4-FFF2-40B4-BE49-F238E27FC236}">
                <a16:creationId xmlns:a16="http://schemas.microsoft.com/office/drawing/2014/main" id="{7D32623C-82B3-4C43-98E0-31A4ACA2F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9" name="Rectangle 192">
            <a:extLst>
              <a:ext uri="{FF2B5EF4-FFF2-40B4-BE49-F238E27FC236}">
                <a16:creationId xmlns:a16="http://schemas.microsoft.com/office/drawing/2014/main" id="{A28FAB9D-1EE6-43AC-B8F1-6569A0B8E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194">
            <a:extLst>
              <a:ext uri="{FF2B5EF4-FFF2-40B4-BE49-F238E27FC236}">
                <a16:creationId xmlns:a16="http://schemas.microsoft.com/office/drawing/2014/main" id="{B4962323-B671-484D-B5A3-CD4754337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196">
            <a:extLst>
              <a:ext uri="{FF2B5EF4-FFF2-40B4-BE49-F238E27FC236}">
                <a16:creationId xmlns:a16="http://schemas.microsoft.com/office/drawing/2014/main" id="{181DEBE4-9960-46D9-8D96-FBDE9172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19216CC-5F57-4F5E-5EE1-EDE209F3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600"/>
              <a:t>Machine Learning Model</a:t>
            </a:r>
            <a:br>
              <a:rPr lang="en-US" sz="2600"/>
            </a:br>
            <a:endParaRPr lang="en-US" sz="2600"/>
          </a:p>
        </p:txBody>
      </p:sp>
      <p:pic>
        <p:nvPicPr>
          <p:cNvPr id="7" name="Resim 6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600AB0AE-8916-6E21-2353-A927E48B5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41" r="-4" b="6941"/>
          <a:stretch/>
        </p:blipFill>
        <p:spPr>
          <a:xfrm>
            <a:off x="6606790" y="588962"/>
            <a:ext cx="4636987" cy="38775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İçerik Yer Tutucusu 4" descr="metin, ekran görüntüsü, diyagram, sayı, numara içeren bir resim&#10;&#10;Açıklama otomatik olarak oluşturuldu">
            <a:extLst>
              <a:ext uri="{FF2B5EF4-FFF2-40B4-BE49-F238E27FC236}">
                <a16:creationId xmlns:a16="http://schemas.microsoft.com/office/drawing/2014/main" id="{6A7E6E09-A7C0-4C23-D834-EFF22A62C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20" r="-4" b="-4"/>
          <a:stretch/>
        </p:blipFill>
        <p:spPr>
          <a:xfrm>
            <a:off x="1480774" y="2693341"/>
            <a:ext cx="4831415" cy="35765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2" name="Rectangle 198">
            <a:extLst>
              <a:ext uri="{FF2B5EF4-FFF2-40B4-BE49-F238E27FC236}">
                <a16:creationId xmlns:a16="http://schemas.microsoft.com/office/drawing/2014/main" id="{2C5CA78E-387F-4DB6-8894-AA38E5EAF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6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9">
            <a:extLst>
              <a:ext uri="{FF2B5EF4-FFF2-40B4-BE49-F238E27FC236}">
                <a16:creationId xmlns:a16="http://schemas.microsoft.com/office/drawing/2014/main" id="{CA9E1FF6-CCC9-40FF-8995-DDFB6C223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74B371-0BF2-4465-B103-CCE5A469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D069D5-F182-406C-9B9C-F335C3162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0" name="Rectangle 15">
            <a:extLst>
              <a:ext uri="{FF2B5EF4-FFF2-40B4-BE49-F238E27FC236}">
                <a16:creationId xmlns:a16="http://schemas.microsoft.com/office/drawing/2014/main" id="{E6F58D63-E9A4-4707-B6D8-E89672A36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7">
            <a:extLst>
              <a:ext uri="{FF2B5EF4-FFF2-40B4-BE49-F238E27FC236}">
                <a16:creationId xmlns:a16="http://schemas.microsoft.com/office/drawing/2014/main" id="{1896B63F-B884-4CA6-BCEA-CB7B43E62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9">
            <a:extLst>
              <a:ext uri="{FF2B5EF4-FFF2-40B4-BE49-F238E27FC236}">
                <a16:creationId xmlns:a16="http://schemas.microsoft.com/office/drawing/2014/main" id="{74D5E9C3-1490-41D0-8B4C-272B01559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5F23843-7D4A-6040-02A7-C1188E5A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tr-TR"/>
              <a:t>Hypothesis Testing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A4EB69-CB48-EF92-8405-F7C1EBA5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tr-TR" sz="1800" b="1" i="1"/>
              <a:t>Null Hypothesis</a:t>
            </a:r>
            <a:r>
              <a:rPr lang="tr-TR" sz="1800"/>
              <a:t>:  Listening to music does not affect a person's daily life or academic life. It's all by chance.</a:t>
            </a:r>
          </a:p>
          <a:p>
            <a:r>
              <a:rPr lang="tr-TR" sz="1800" b="1" i="1"/>
              <a:t>Alternative Hypothesis</a:t>
            </a:r>
            <a:r>
              <a:rPr lang="tr-TR" sz="1800"/>
              <a:t>: Listening to music directly affects a person's daily life and academic life.</a:t>
            </a:r>
          </a:p>
          <a:p>
            <a:endParaRPr lang="tr-TR" sz="1800"/>
          </a:p>
        </p:txBody>
      </p:sp>
      <p:sp>
        <p:nvSpPr>
          <p:cNvPr id="153" name="Rectangle 21">
            <a:extLst>
              <a:ext uri="{FF2B5EF4-FFF2-40B4-BE49-F238E27FC236}">
                <a16:creationId xmlns:a16="http://schemas.microsoft.com/office/drawing/2014/main" id="{7BDCCCAB-BA10-4E7D-A3B2-9E56FC09B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5120" y="641225"/>
            <a:ext cx="3656394" cy="5570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, el yazısı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51F57D97-475A-C966-C974-F58858EEB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271" y="1117546"/>
            <a:ext cx="3017268" cy="1998939"/>
          </a:xfrm>
          <a:prstGeom prst="rect">
            <a:avLst/>
          </a:prstGeom>
          <a:ln>
            <a:noFill/>
          </a:ln>
        </p:spPr>
      </p:pic>
      <p:pic>
        <p:nvPicPr>
          <p:cNvPr id="5" name="Resim 4" descr="metin, diyagram, çizgi, öykü gelişim çizgisi; kumpas; grafiğini çıkarma içeren bir resim&#10;&#10;Açıklama otomatik olarak oluşturuldu">
            <a:extLst>
              <a:ext uri="{FF2B5EF4-FFF2-40B4-BE49-F238E27FC236}">
                <a16:creationId xmlns:a16="http://schemas.microsoft.com/office/drawing/2014/main" id="{6320EB41-1194-B9FC-6974-441562FC5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271" y="3694388"/>
            <a:ext cx="3019190" cy="2090788"/>
          </a:xfrm>
          <a:prstGeom prst="rect">
            <a:avLst/>
          </a:prstGeom>
          <a:ln>
            <a:noFill/>
          </a:ln>
        </p:spPr>
      </p:pic>
      <p:sp>
        <p:nvSpPr>
          <p:cNvPr id="154" name="Rectangle 23">
            <a:extLst>
              <a:ext uri="{FF2B5EF4-FFF2-40B4-BE49-F238E27FC236}">
                <a16:creationId xmlns:a16="http://schemas.microsoft.com/office/drawing/2014/main" id="{30DAEC7D-6DC2-4017-82A4-D29BA59FC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0786" y="319015"/>
            <a:ext cx="4323016" cy="6214421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25">
            <a:extLst>
              <a:ext uri="{FF2B5EF4-FFF2-40B4-BE49-F238E27FC236}">
                <a16:creationId xmlns:a16="http://schemas.microsoft.com/office/drawing/2014/main" id="{7CB6F2FC-7257-454A-BF7F-4515943F4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883272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27">
            <a:extLst>
              <a:ext uri="{FF2B5EF4-FFF2-40B4-BE49-F238E27FC236}">
                <a16:creationId xmlns:a16="http://schemas.microsoft.com/office/drawing/2014/main" id="{5638CFFE-9077-4273-AE5B-90EE4626B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864" y="3503486"/>
            <a:ext cx="3182039" cy="2463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29">
            <a:extLst>
              <a:ext uri="{FF2B5EF4-FFF2-40B4-BE49-F238E27FC236}">
                <a16:creationId xmlns:a16="http://schemas.microsoft.com/office/drawing/2014/main" id="{6B5CC5DA-C98E-49F8-97BA-F7E820FA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0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B6DE0E-7836-AA2C-C6E7-97F305696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7322" r="-1" b="5108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7276E56-DDBC-0D00-D08D-B9236C9E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tr-TR"/>
              <a:t>THE EFFECT OF MUSIC TASTE ON A PERSON</a:t>
            </a:r>
          </a:p>
        </p:txBody>
      </p:sp>
      <p:sp>
        <p:nvSpPr>
          <p:cNvPr id="40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89A9B2-2765-E331-9BD3-6A2A195A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tr-TR" err="1"/>
              <a:t>People’s</a:t>
            </a:r>
            <a:r>
              <a:rPr lang="tr-TR"/>
              <a:t> </a:t>
            </a:r>
            <a:r>
              <a:rPr lang="tr-TR" err="1"/>
              <a:t>music</a:t>
            </a:r>
            <a:r>
              <a:rPr lang="tr-TR"/>
              <a:t> </a:t>
            </a:r>
            <a:r>
              <a:rPr lang="tr-TR" err="1"/>
              <a:t>taste</a:t>
            </a:r>
            <a:r>
              <a:rPr lang="tr-TR"/>
              <a:t> </a:t>
            </a:r>
            <a:r>
              <a:rPr lang="tr-TR" err="1"/>
              <a:t>reveal</a:t>
            </a:r>
            <a:r>
              <a:rPr lang="tr-TR"/>
              <a:t> </a:t>
            </a:r>
            <a:r>
              <a:rPr lang="tr-TR" err="1"/>
              <a:t>information</a:t>
            </a:r>
            <a:r>
              <a:rPr lang="tr-TR"/>
              <a:t> </a:t>
            </a:r>
            <a:r>
              <a:rPr lang="tr-TR" err="1"/>
              <a:t>about</a:t>
            </a:r>
            <a:r>
              <a:rPr lang="tr-TR"/>
              <a:t> </a:t>
            </a:r>
            <a:r>
              <a:rPr lang="tr-TR" err="1"/>
              <a:t>their</a:t>
            </a:r>
            <a:r>
              <a:rPr lang="tr-TR"/>
              <a:t> </a:t>
            </a:r>
            <a:r>
              <a:rPr lang="tr-TR" err="1"/>
              <a:t>personality</a:t>
            </a:r>
            <a:r>
              <a:rPr lang="tr-TR"/>
              <a:t>, </a:t>
            </a:r>
            <a:r>
              <a:rPr lang="tr-TR" err="1"/>
              <a:t>daily</a:t>
            </a:r>
            <a:r>
              <a:rPr lang="tr-TR"/>
              <a:t> life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academic</a:t>
            </a:r>
            <a:r>
              <a:rPr lang="tr-TR"/>
              <a:t> life.</a:t>
            </a:r>
          </a:p>
        </p:txBody>
      </p:sp>
    </p:spTree>
    <p:extLst>
      <p:ext uri="{BB962C8B-B14F-4D97-AF65-F5344CB8AC3E}">
        <p14:creationId xmlns:p14="http://schemas.microsoft.com/office/powerpoint/2010/main" val="289496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1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55980737-1E33-40A8-819D-C20C41E4F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5">
            <a:extLst>
              <a:ext uri="{FF2B5EF4-FFF2-40B4-BE49-F238E27FC236}">
                <a16:creationId xmlns:a16="http://schemas.microsoft.com/office/drawing/2014/main" id="{6ABBD51A-FA48-44B8-B184-A40D7F13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27">
            <a:extLst>
              <a:ext uri="{FF2B5EF4-FFF2-40B4-BE49-F238E27FC236}">
                <a16:creationId xmlns:a16="http://schemas.microsoft.com/office/drawing/2014/main" id="{510188A9-F0D9-4FE9-85DC-217914527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32927575-BD84-44B6-BE49-E0C7EDD0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1">
            <a:extLst>
              <a:ext uri="{FF2B5EF4-FFF2-40B4-BE49-F238E27FC236}">
                <a16:creationId xmlns:a16="http://schemas.microsoft.com/office/drawing/2014/main" id="{73FDF09A-B960-49F4-BAEB-DA397BDCD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791BE6C0-4118-460B-90C2-160041247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3486A07-C627-B452-D0BD-5538CC1A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68479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My Motivation</a:t>
            </a:r>
            <a:br>
              <a:rPr lang="en-US" sz="3200"/>
            </a:br>
            <a:endParaRPr lang="en-US" sz="32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2E7885-D87C-85BE-94BB-8D88128AE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07" y="2268786"/>
            <a:ext cx="2503753" cy="1160213"/>
          </a:xfrm>
        </p:spPr>
        <p:txBody>
          <a:bodyPr vert="horz" lIns="91440" tIns="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sz="1500"/>
              <a:t>My main purpose and motivation is to understand whether listening music is beneficial for my life.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86B6AB-5272-B77C-F114-4FCFE2C90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47" y="780672"/>
            <a:ext cx="5297322" cy="529732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1" name="Rectangle 35">
            <a:extLst>
              <a:ext uri="{FF2B5EF4-FFF2-40B4-BE49-F238E27FC236}">
                <a16:creationId xmlns:a16="http://schemas.microsoft.com/office/drawing/2014/main" id="{15B5C763-A6E8-4D31-B139-30D083B82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5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725BC238-C762-4D13-A195-D96782130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E46C2F34-1655-46BB-AA7C-FE1E7C94D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9E212255-06CB-48A7-8DDC-16BB691C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6">
            <a:extLst>
              <a:ext uri="{FF2B5EF4-FFF2-40B4-BE49-F238E27FC236}">
                <a16:creationId xmlns:a16="http://schemas.microsoft.com/office/drawing/2014/main" id="{380DDC1E-06A0-46BA-AE64-DBDD05947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339C1BC9-83BE-489D-9B3E-B164525B1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F00FBAF5-0C55-4EC9-9950-7797B8DF7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1" y="0"/>
            <a:ext cx="10389107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F929A75-4751-C0FF-6C99-27D0258BC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3784705" cy="1077229"/>
          </a:xfrm>
        </p:spPr>
        <p:txBody>
          <a:bodyPr>
            <a:normAutofit/>
          </a:bodyPr>
          <a:lstStyle/>
          <a:p>
            <a:pPr algn="l"/>
            <a:r>
              <a:rPr lang="tr-TR"/>
              <a:t>MY HYPOTHESIS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392CF5-BF4E-83B1-3038-777B7E479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784705" cy="3997828"/>
          </a:xfrm>
        </p:spPr>
        <p:txBody>
          <a:bodyPr>
            <a:normAutofit/>
          </a:bodyPr>
          <a:lstStyle/>
          <a:p>
            <a:r>
              <a:rPr lang="tr-TR" sz="1800" dirty="0"/>
              <a:t>Music has a </a:t>
            </a:r>
            <a:r>
              <a:rPr lang="tr-TR" sz="1800" dirty="0" err="1"/>
              <a:t>impact</a:t>
            </a:r>
            <a:r>
              <a:rPr lang="tr-TR" sz="1800" dirty="0"/>
              <a:t> on </a:t>
            </a:r>
            <a:r>
              <a:rPr lang="tr-TR" sz="1800" dirty="0" err="1"/>
              <a:t>people’s</a:t>
            </a:r>
            <a:r>
              <a:rPr lang="tr-TR" sz="1800" dirty="0"/>
              <a:t> </a:t>
            </a:r>
            <a:r>
              <a:rPr lang="tr-TR" sz="1800" dirty="0" err="1"/>
              <a:t>daily</a:t>
            </a:r>
            <a:r>
              <a:rPr lang="tr-TR" sz="1800" dirty="0"/>
              <a:t> </a:t>
            </a:r>
            <a:r>
              <a:rPr lang="tr-TR" sz="1800" dirty="0" err="1"/>
              <a:t>lives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impact</a:t>
            </a:r>
            <a:r>
              <a:rPr lang="tr-TR" sz="1800" dirty="0"/>
              <a:t> on </a:t>
            </a:r>
            <a:r>
              <a:rPr lang="tr-TR" sz="1800" dirty="0" err="1"/>
              <a:t>their</a:t>
            </a:r>
            <a:r>
              <a:rPr lang="tr-TR" sz="1800" dirty="0"/>
              <a:t> </a:t>
            </a:r>
            <a:r>
              <a:rPr lang="tr-TR" sz="1800" dirty="0" err="1"/>
              <a:t>academic</a:t>
            </a:r>
            <a:r>
              <a:rPr lang="tr-TR" sz="1800" dirty="0"/>
              <a:t> </a:t>
            </a:r>
            <a:r>
              <a:rPr lang="tr-TR" sz="1800" dirty="0" err="1"/>
              <a:t>lives</a:t>
            </a:r>
            <a:r>
              <a:rPr lang="tr-TR" sz="1800" dirty="0"/>
              <a:t>.</a:t>
            </a:r>
          </a:p>
        </p:txBody>
      </p:sp>
      <p:pic>
        <p:nvPicPr>
          <p:cNvPr id="6" name="Resim 5" descr="iç mekan, metin, duvar, kişi, şahıs içeren bir resim&#10;&#10;Açıklama otomatik olarak oluşturuldu">
            <a:extLst>
              <a:ext uri="{FF2B5EF4-FFF2-40B4-BE49-F238E27FC236}">
                <a16:creationId xmlns:a16="http://schemas.microsoft.com/office/drawing/2014/main" id="{D9D550AF-F637-96B0-1AF1-CABEA4D15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6123"/>
          <a:stretch/>
        </p:blipFill>
        <p:spPr>
          <a:xfrm>
            <a:off x="6408981" y="646088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Resim 3" descr="grafik, ekran görüntüsü, renklilik, daire içeren bir resim&#10;&#10;Açıklama otomatik olarak oluşturuldu">
            <a:extLst>
              <a:ext uri="{FF2B5EF4-FFF2-40B4-BE49-F238E27FC236}">
                <a16:creationId xmlns:a16="http://schemas.microsoft.com/office/drawing/2014/main" id="{0E4D2246-4D33-6B55-7D16-4EF56768EE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48" r="-1" b="19281"/>
          <a:stretch/>
        </p:blipFill>
        <p:spPr>
          <a:xfrm>
            <a:off x="6416206" y="3506402"/>
            <a:ext cx="4330179" cy="270507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1" name="Rectangle 22">
            <a:extLst>
              <a:ext uri="{FF2B5EF4-FFF2-40B4-BE49-F238E27FC236}">
                <a16:creationId xmlns:a16="http://schemas.microsoft.com/office/drawing/2014/main" id="{12BC0108-11C3-4CBB-B5D0-7945DB64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B73F93D-85C9-7767-7B5B-6E3B4113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tr-TR"/>
              <a:t>MY DATASET SOURCES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573A5D1-EDC1-01B9-102E-A2C78106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719" y="3026506"/>
            <a:ext cx="4454381" cy="203935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9DDEFC-B464-4D82-1D9E-3DF01B26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/>
              <a:t>My personal data summary from Spotify which is mobile application for music.</a:t>
            </a:r>
          </a:p>
        </p:txBody>
      </p:sp>
      <p:sp>
        <p:nvSpPr>
          <p:cNvPr id="43" name="Rectangle 20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4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1F7BEE-F6AD-D804-C568-85621BA1E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Process</a:t>
            </a: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01C56270-DD6A-2596-D8FE-60E75447CFB0}"/>
              </a:ext>
            </a:extLst>
          </p:cNvPr>
          <p:cNvSpPr/>
          <p:nvPr/>
        </p:nvSpPr>
        <p:spPr>
          <a:xfrm>
            <a:off x="1334530" y="228600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2D3B37"/>
                </a:solidFill>
              </a:rPr>
              <a:t>Topic</a:t>
            </a:r>
            <a:r>
              <a:rPr lang="tr-TR" dirty="0">
                <a:solidFill>
                  <a:srgbClr val="2D3B37"/>
                </a:solidFill>
              </a:rPr>
              <a:t> </a:t>
            </a:r>
            <a:r>
              <a:rPr lang="tr-TR" dirty="0" err="1">
                <a:solidFill>
                  <a:srgbClr val="2D3B37"/>
                </a:solidFill>
              </a:rPr>
              <a:t>Selection</a:t>
            </a:r>
            <a:endParaRPr lang="tr-TR" dirty="0">
              <a:solidFill>
                <a:srgbClr val="2D3B37"/>
              </a:solidFill>
            </a:endParaRP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725AA26D-4588-8267-CCE1-98393D58DB3C}"/>
              </a:ext>
            </a:extLst>
          </p:cNvPr>
          <p:cNvSpPr/>
          <p:nvPr/>
        </p:nvSpPr>
        <p:spPr>
          <a:xfrm>
            <a:off x="3715265" y="228600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2D3B37"/>
                </a:solidFill>
              </a:rPr>
              <a:t>Data Collection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22C4D69E-6126-5625-5143-678FEBEF5FA6}"/>
              </a:ext>
            </a:extLst>
          </p:cNvPr>
          <p:cNvSpPr/>
          <p:nvPr/>
        </p:nvSpPr>
        <p:spPr>
          <a:xfrm>
            <a:off x="6096000" y="228600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2D3B37"/>
                </a:solidFill>
              </a:rPr>
              <a:t>Data </a:t>
            </a:r>
            <a:r>
              <a:rPr lang="tr-TR" dirty="0" err="1">
                <a:solidFill>
                  <a:srgbClr val="2D3B37"/>
                </a:solidFill>
              </a:rPr>
              <a:t>Cleaning</a:t>
            </a:r>
            <a:r>
              <a:rPr lang="tr-TR" dirty="0">
                <a:solidFill>
                  <a:srgbClr val="2D3B37"/>
                </a:solidFill>
              </a:rPr>
              <a:t> 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F9262799-234B-0DCC-4E04-6A33488C658D}"/>
              </a:ext>
            </a:extLst>
          </p:cNvPr>
          <p:cNvSpPr/>
          <p:nvPr/>
        </p:nvSpPr>
        <p:spPr>
          <a:xfrm>
            <a:off x="8476735" y="228600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rgbClr val="2D3B37"/>
                </a:solidFill>
              </a:rPr>
              <a:t>Data </a:t>
            </a:r>
            <a:r>
              <a:rPr lang="tr-TR" dirty="0" err="1">
                <a:solidFill>
                  <a:srgbClr val="2D3B37"/>
                </a:solidFill>
              </a:rPr>
              <a:t>Visualization</a:t>
            </a:r>
            <a:endParaRPr lang="tr-TR" dirty="0">
              <a:solidFill>
                <a:srgbClr val="2D3B37"/>
              </a:solidFill>
            </a:endParaRPr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76633A36-6C88-2F4D-A576-6BF21D8B9078}"/>
              </a:ext>
            </a:extLst>
          </p:cNvPr>
          <p:cNvSpPr/>
          <p:nvPr/>
        </p:nvSpPr>
        <p:spPr>
          <a:xfrm>
            <a:off x="3039762" y="454242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2D3B37"/>
                </a:solidFill>
              </a:rPr>
              <a:t>Tables</a:t>
            </a:r>
            <a:r>
              <a:rPr lang="tr-TR" dirty="0">
                <a:solidFill>
                  <a:srgbClr val="2D3B37"/>
                </a:solidFill>
              </a:rPr>
              <a:t>, </a:t>
            </a:r>
            <a:r>
              <a:rPr lang="tr-TR" dirty="0" err="1">
                <a:solidFill>
                  <a:srgbClr val="2D3B37"/>
                </a:solidFill>
              </a:rPr>
              <a:t>Graphs</a:t>
            </a:r>
            <a:r>
              <a:rPr lang="tr-TR" dirty="0">
                <a:solidFill>
                  <a:srgbClr val="2D3B37"/>
                </a:solidFill>
              </a:rPr>
              <a:t>, </a:t>
            </a:r>
            <a:r>
              <a:rPr lang="tr-TR" dirty="0" err="1">
                <a:solidFill>
                  <a:srgbClr val="2D3B37"/>
                </a:solidFill>
              </a:rPr>
              <a:t>Explanations</a:t>
            </a:r>
            <a:endParaRPr lang="tr-TR" dirty="0">
              <a:solidFill>
                <a:srgbClr val="2D3B37"/>
              </a:solidFill>
            </a:endParaRPr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768A63DD-5377-C595-AF25-A66E7229FF79}"/>
              </a:ext>
            </a:extLst>
          </p:cNvPr>
          <p:cNvSpPr/>
          <p:nvPr/>
        </p:nvSpPr>
        <p:spPr>
          <a:xfrm>
            <a:off x="6590973" y="4542420"/>
            <a:ext cx="1705232" cy="15075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2D3B37"/>
                </a:solidFill>
              </a:rPr>
              <a:t>Hypothesis</a:t>
            </a:r>
            <a:r>
              <a:rPr lang="tr-TR" dirty="0">
                <a:solidFill>
                  <a:srgbClr val="2D3B37"/>
                </a:solidFill>
              </a:rPr>
              <a:t> </a:t>
            </a:r>
            <a:r>
              <a:rPr lang="tr-TR" dirty="0" err="1">
                <a:solidFill>
                  <a:srgbClr val="2D3B37"/>
                </a:solidFill>
              </a:rPr>
              <a:t>Testing</a:t>
            </a:r>
            <a:endParaRPr lang="tr-TR" dirty="0">
              <a:solidFill>
                <a:srgbClr val="2D3B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49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EE80C9D3-581D-4F94-9602-B6B708C1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1">
            <a:extLst>
              <a:ext uri="{FF2B5EF4-FFF2-40B4-BE49-F238E27FC236}">
                <a16:creationId xmlns:a16="http://schemas.microsoft.com/office/drawing/2014/main" id="{D3CD99E0-8BF7-406D-BD54-3DBF9156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3CD71877-3E29-46BA-8102-BA51BAC20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A8E12A96-2B78-465B-A2B8-A8E9DD711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58033E9E-E33E-4351-9B15-A35E144A7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CB47C71A-EFE6-464E-A6BC-2B97788D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BE43F3D-63DD-64ED-A5F4-E2A35168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351" y="808056"/>
            <a:ext cx="4168377" cy="1077229"/>
          </a:xfrm>
        </p:spPr>
        <p:txBody>
          <a:bodyPr>
            <a:normAutofit/>
          </a:bodyPr>
          <a:lstStyle/>
          <a:p>
            <a:pPr algn="l"/>
            <a:r>
              <a:rPr lang="tr-TR"/>
              <a:t>TECHNIQUES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FE8D67A-1A9A-AF51-2D90-DC319FD40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8" r="15465"/>
          <a:stretch/>
        </p:blipFill>
        <p:spPr>
          <a:xfrm>
            <a:off x="1659297" y="644472"/>
            <a:ext cx="3781046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6403D73-18C8-4D0F-47B8-B3A49B6544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73" r="-3" b="-3"/>
          <a:stretch/>
        </p:blipFill>
        <p:spPr>
          <a:xfrm>
            <a:off x="1659297" y="3590198"/>
            <a:ext cx="3781046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2D3FBE-28DC-B113-630D-524B500E1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351" y="2052116"/>
            <a:ext cx="4168378" cy="3997828"/>
          </a:xfrm>
        </p:spPr>
        <p:txBody>
          <a:bodyPr>
            <a:normAutofit/>
          </a:bodyPr>
          <a:lstStyle/>
          <a:p>
            <a:r>
              <a:rPr lang="tr-TR"/>
              <a:t>Data Processing</a:t>
            </a:r>
          </a:p>
          <a:p>
            <a:r>
              <a:rPr lang="tr-TR"/>
              <a:t>Excel Processing</a:t>
            </a:r>
          </a:p>
          <a:p>
            <a:r>
              <a:rPr lang="tr-TR"/>
              <a:t>Data Transformation</a:t>
            </a:r>
          </a:p>
          <a:p>
            <a:r>
              <a:rPr lang="tr-TR"/>
              <a:t>Data Visualization</a:t>
            </a:r>
          </a:p>
          <a:p>
            <a:r>
              <a:rPr lang="tr-TR"/>
              <a:t>Pie Chart</a:t>
            </a:r>
          </a:p>
          <a:p>
            <a:r>
              <a:rPr lang="tr-TR"/>
              <a:t>Graph display</a:t>
            </a:r>
          </a:p>
          <a:p>
            <a:r>
              <a:rPr lang="tr-TR"/>
              <a:t>Data filtering</a:t>
            </a:r>
            <a:endParaRPr lang="tr-TR" dirty="0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B976FD44-391B-4243-8035-CEE0AB03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1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r-T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47489EB-355C-4170-8C70-5CDD42EFD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1CC0F3-7B68-4C9C-999A-74F8925C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B18ECF-1C11-48BB-8C2B-DC5532A9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8887E40-5A0B-4897-80F0-0BAFAAB61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E3B1B6-DAAA-408B-A99C-2A7EE040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72B882-D016-4849-AF04-88E39D13A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B0ADC14-4798-6F2E-5BDE-2E9C95192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EDA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FF9E96-6955-4599-A2D0-1FF57939C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 descr="metin, ekran görüntüsü, yazı tipi, logo içeren bir resim&#10;&#10;Açıklama otomatik olarak oluşturuldu">
            <a:extLst>
              <a:ext uri="{FF2B5EF4-FFF2-40B4-BE49-F238E27FC236}">
                <a16:creationId xmlns:a16="http://schemas.microsoft.com/office/drawing/2014/main" id="{CC1780B8-A4F4-209E-449F-77D3690C9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92729" y="972646"/>
            <a:ext cx="6195047" cy="2648383"/>
          </a:xfrm>
          <a:prstGeom prst="rect">
            <a:avLst/>
          </a:prstGeom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15CFF31-2A56-4E24-9263-DC4342144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8907EB-52AA-4516-BC6A-7861CE07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72934AD-D483-8766-F1AF-713D62AFEA1B}"/>
              </a:ext>
            </a:extLst>
          </p:cNvPr>
          <p:cNvSpPr txBox="1"/>
          <p:nvPr/>
        </p:nvSpPr>
        <p:spPr>
          <a:xfrm>
            <a:off x="6344649" y="5707455"/>
            <a:ext cx="4164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exploratory</a:t>
            </a:r>
            <a:r>
              <a:rPr lang="tr-TR" sz="2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lang="tr-TR" sz="2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analysis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61137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69BC073-17BA-9CBC-114C-9A44A9F4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Excel </a:t>
            </a:r>
            <a:r>
              <a:rPr lang="tr-TR" dirty="0" err="1"/>
              <a:t>Processing</a:t>
            </a:r>
            <a:br>
              <a:rPr lang="tr-TR" dirty="0"/>
            </a:br>
            <a:endParaRPr lang="tr-TR" dirty="0"/>
          </a:p>
        </p:txBody>
      </p:sp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A06495B-AC6C-CB43-E609-7EBBFD581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931" y="1459054"/>
            <a:ext cx="6816790" cy="5057793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FE19D16-FB3C-8400-BDF7-80D8BABE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71" y="2901647"/>
            <a:ext cx="1876168" cy="18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72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3200</TotalTime>
  <Words>184</Words>
  <Application>Microsoft Macintosh PowerPoint</Application>
  <PresentationFormat>Geniş ekran</PresentationFormat>
  <Paragraphs>42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3" baseType="lpstr">
      <vt:lpstr>Arial</vt:lpstr>
      <vt:lpstr>Arial</vt:lpstr>
      <vt:lpstr>MS Shell Dlg 2</vt:lpstr>
      <vt:lpstr>Wingdings</vt:lpstr>
      <vt:lpstr>Wingdings 3</vt:lpstr>
      <vt:lpstr>Madison</vt:lpstr>
      <vt:lpstr>MusicListify  Data Science for good taste of music</vt:lpstr>
      <vt:lpstr>THE EFFECT OF MUSIC TASTE ON A PERSON</vt:lpstr>
      <vt:lpstr>My Motivation </vt:lpstr>
      <vt:lpstr>MY HYPOTHESIS </vt:lpstr>
      <vt:lpstr>MY DATASET SOURCES</vt:lpstr>
      <vt:lpstr>Process</vt:lpstr>
      <vt:lpstr>TECHNIQUES</vt:lpstr>
      <vt:lpstr>EDA</vt:lpstr>
      <vt:lpstr>Excel Processing </vt:lpstr>
      <vt:lpstr>Data Visualization </vt:lpstr>
      <vt:lpstr>Pie chart </vt:lpstr>
      <vt:lpstr>Bar chart</vt:lpstr>
      <vt:lpstr>PowerPoint Sunusu</vt:lpstr>
      <vt:lpstr>Heatmap</vt:lpstr>
      <vt:lpstr>PowerPoint Sunusu</vt:lpstr>
      <vt:lpstr>Machine Learning Model </vt:lpstr>
      <vt:lpstr>Hypothesis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Buğrahan Eroğlu</dc:creator>
  <cp:lastModifiedBy>Buğrahan Eroğlu</cp:lastModifiedBy>
  <cp:revision>4</cp:revision>
  <dcterms:created xsi:type="dcterms:W3CDTF">2024-01-08T16:49:51Z</dcterms:created>
  <dcterms:modified xsi:type="dcterms:W3CDTF">2024-01-19T20:13:43Z</dcterms:modified>
</cp:coreProperties>
</file>